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9" r:id="rId4"/>
    <p:sldId id="280" r:id="rId5"/>
    <p:sldId id="258" r:id="rId6"/>
    <p:sldId id="287" r:id="rId7"/>
    <p:sldId id="288" r:id="rId8"/>
    <p:sldId id="289" r:id="rId9"/>
    <p:sldId id="290" r:id="rId10"/>
    <p:sldId id="291" r:id="rId11"/>
    <p:sldId id="259" r:id="rId12"/>
    <p:sldId id="298" r:id="rId13"/>
    <p:sldId id="299" r:id="rId14"/>
    <p:sldId id="302" r:id="rId15"/>
    <p:sldId id="300" r:id="rId16"/>
    <p:sldId id="301" r:id="rId17"/>
    <p:sldId id="295" r:id="rId18"/>
    <p:sldId id="335" r:id="rId19"/>
    <p:sldId id="260" r:id="rId20"/>
    <p:sldId id="292" r:id="rId21"/>
    <p:sldId id="293" r:id="rId22"/>
    <p:sldId id="294" r:id="rId23"/>
    <p:sldId id="297" r:id="rId24"/>
    <p:sldId id="371" r:id="rId25"/>
    <p:sldId id="261" r:id="rId26"/>
    <p:sldId id="277" r:id="rId27"/>
    <p:sldId id="314" r:id="rId28"/>
    <p:sldId id="305" r:id="rId29"/>
    <p:sldId id="320" r:id="rId30"/>
    <p:sldId id="322" r:id="rId31"/>
    <p:sldId id="323" r:id="rId32"/>
    <p:sldId id="326" r:id="rId33"/>
    <p:sldId id="312" r:id="rId34"/>
    <p:sldId id="348" r:id="rId35"/>
    <p:sldId id="347" r:id="rId36"/>
    <p:sldId id="352" r:id="rId37"/>
    <p:sldId id="353" r:id="rId38"/>
    <p:sldId id="355" r:id="rId39"/>
    <p:sldId id="356" r:id="rId40"/>
    <p:sldId id="262" r:id="rId41"/>
    <p:sldId id="274" r:id="rId42"/>
    <p:sldId id="321" r:id="rId43"/>
    <p:sldId id="373" r:id="rId44"/>
    <p:sldId id="332" r:id="rId45"/>
    <p:sldId id="333" r:id="rId46"/>
    <p:sldId id="336" r:id="rId47"/>
    <p:sldId id="338" r:id="rId48"/>
    <p:sldId id="337" r:id="rId49"/>
    <p:sldId id="357" r:id="rId50"/>
    <p:sldId id="381" r:id="rId51"/>
    <p:sldId id="382" r:id="rId52"/>
    <p:sldId id="319" r:id="rId53"/>
    <p:sldId id="362" r:id="rId54"/>
    <p:sldId id="363" r:id="rId55"/>
    <p:sldId id="364" r:id="rId56"/>
    <p:sldId id="365" r:id="rId57"/>
    <p:sldId id="366" r:id="rId58"/>
    <p:sldId id="367" r:id="rId59"/>
    <p:sldId id="359" r:id="rId60"/>
    <p:sldId id="358" r:id="rId61"/>
    <p:sldId id="263" r:id="rId62"/>
    <p:sldId id="264" r:id="rId63"/>
    <p:sldId id="374" r:id="rId64"/>
    <p:sldId id="266" r:id="rId65"/>
    <p:sldId id="270" r:id="rId66"/>
    <p:sldId id="271" r:id="rId67"/>
    <p:sldId id="361" r:id="rId68"/>
    <p:sldId id="369" r:id="rId69"/>
    <p:sldId id="368" r:id="rId70"/>
    <p:sldId id="296" r:id="rId71"/>
    <p:sldId id="377" r:id="rId72"/>
    <p:sldId id="376" r:id="rId73"/>
    <p:sldId id="378" r:id="rId74"/>
    <p:sldId id="267" r:id="rId75"/>
    <p:sldId id="310" r:id="rId76"/>
    <p:sldId id="311" r:id="rId77"/>
    <p:sldId id="275" r:id="rId78"/>
    <p:sldId id="342" r:id="rId79"/>
    <p:sldId id="343" r:id="rId80"/>
    <p:sldId id="344" r:id="rId81"/>
    <p:sldId id="379" r:id="rId82"/>
    <p:sldId id="269" r:id="rId83"/>
    <p:sldId id="273" r:id="rId84"/>
    <p:sldId id="272" r:id="rId85"/>
    <p:sldId id="384" r:id="rId86"/>
    <p:sldId id="383" r:id="rId87"/>
    <p:sldId id="308" r:id="rId88"/>
    <p:sldId id="309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3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4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0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7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1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9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5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4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6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C1FCF-FC2A-E442-BA5B-4D1BF9E2A3B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E963F-E371-C849-BE90-85023E1B3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15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zyue.github.io/PUF/" TargetMode="External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C05B13-8671-C249-B32E-F17CB6422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FPGA’s: a new attack surface for embedded adversaries.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1B5525D-2F82-4440-B6C0-61216EB25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Dunlap</a:t>
            </a:r>
          </a:p>
        </p:txBody>
      </p:sp>
    </p:spTree>
    <p:extLst>
      <p:ext uri="{BB962C8B-B14F-4D97-AF65-F5344CB8AC3E}">
        <p14:creationId xmlns:p14="http://schemas.microsoft.com/office/powerpoint/2010/main" val="412329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48AF37-4CCB-E141-B65A-12961726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8" y="25858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 reality there are many types of hybrid devices that behave differently. </a:t>
            </a:r>
          </a:p>
        </p:txBody>
      </p:sp>
    </p:spTree>
    <p:extLst>
      <p:ext uri="{BB962C8B-B14F-4D97-AF65-F5344CB8AC3E}">
        <p14:creationId xmlns:p14="http://schemas.microsoft.com/office/powerpoint/2010/main" val="267703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BD4F2A-54FF-EF4C-9AF0-0B8A3A06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Flavors (This Relevant to Security!)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87C175-65E2-1944-B745-18DC9792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FPGA’s come in a dizzying variety of types that all behave differently </a:t>
            </a:r>
          </a:p>
          <a:p>
            <a:r>
              <a:rPr lang="en-US" dirty="0"/>
              <a:t>Different power consumption levels </a:t>
            </a:r>
          </a:p>
          <a:p>
            <a:r>
              <a:rPr lang="en-US" dirty="0"/>
              <a:t>Different sizes </a:t>
            </a:r>
          </a:p>
          <a:p>
            <a:r>
              <a:rPr lang="en-US" dirty="0"/>
              <a:t>Different storage methods </a:t>
            </a:r>
          </a:p>
          <a:p>
            <a:r>
              <a:rPr lang="en-US" dirty="0"/>
              <a:t>Hybrid FPGA/CPLD setups </a:t>
            </a:r>
          </a:p>
        </p:txBody>
      </p:sp>
    </p:spTree>
    <p:extLst>
      <p:ext uri="{BB962C8B-B14F-4D97-AF65-F5344CB8AC3E}">
        <p14:creationId xmlns:p14="http://schemas.microsoft.com/office/powerpoint/2010/main" val="126383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534D1C-1E8D-304C-A6F3-28A91313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Storage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177FD1-B317-A341-A512-D8A82BE91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SRAM</a:t>
            </a:r>
          </a:p>
          <a:p>
            <a:r>
              <a:rPr lang="en-US" dirty="0" err="1"/>
              <a:t>Antifuse</a:t>
            </a:r>
            <a:r>
              <a:rPr lang="en-US" dirty="0"/>
              <a:t> </a:t>
            </a:r>
          </a:p>
          <a:p>
            <a:r>
              <a:rPr lang="en-US" dirty="0"/>
              <a:t>PROM</a:t>
            </a:r>
          </a:p>
          <a:p>
            <a:r>
              <a:rPr lang="en-US" dirty="0"/>
              <a:t>EEPROM</a:t>
            </a:r>
          </a:p>
          <a:p>
            <a:r>
              <a:rPr lang="en-US" dirty="0"/>
              <a:t>EPROM</a:t>
            </a:r>
          </a:p>
          <a:p>
            <a:r>
              <a:rPr lang="en-US" dirty="0"/>
              <a:t>Flash </a:t>
            </a:r>
          </a:p>
        </p:txBody>
      </p:sp>
    </p:spTree>
    <p:extLst>
      <p:ext uri="{BB962C8B-B14F-4D97-AF65-F5344CB8AC3E}">
        <p14:creationId xmlns:p14="http://schemas.microsoft.com/office/powerpoint/2010/main" val="22121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CFA0C8-9BC8-F944-9F25-E5C10A5F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8304C87-C3BF-C745-9D29-50F1C9AB4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150" y="1975644"/>
            <a:ext cx="6743700" cy="4051300"/>
          </a:xfrm>
        </p:spPr>
      </p:pic>
    </p:spTree>
    <p:extLst>
      <p:ext uri="{BB962C8B-B14F-4D97-AF65-F5344CB8AC3E}">
        <p14:creationId xmlns:p14="http://schemas.microsoft.com/office/powerpoint/2010/main" val="256548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4ADD62-B1E1-F34B-A2CB-4DCA41C5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0D7F3D-DDBF-824B-AA40-C965D9BF3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 from a CMOS </a:t>
            </a:r>
          </a:p>
          <a:p>
            <a:r>
              <a:rPr lang="en-US" dirty="0"/>
              <a:t>Can be easily reconfigured on the fly </a:t>
            </a:r>
          </a:p>
        </p:txBody>
      </p:sp>
    </p:spTree>
    <p:extLst>
      <p:ext uri="{BB962C8B-B14F-4D97-AF65-F5344CB8AC3E}">
        <p14:creationId xmlns:p14="http://schemas.microsoft.com/office/powerpoint/2010/main" val="320995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31E4AB-FB26-514E-A0C8-3B00D40E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EEPROM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BCEE4C2-0032-4D40-A2B4-41DFCB36B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608" y="1825625"/>
            <a:ext cx="7534784" cy="4351338"/>
          </a:xfrm>
        </p:spPr>
      </p:pic>
    </p:spTree>
    <p:extLst>
      <p:ext uri="{BB962C8B-B14F-4D97-AF65-F5344CB8AC3E}">
        <p14:creationId xmlns:p14="http://schemas.microsoft.com/office/powerpoint/2010/main" val="13544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63AE9B-E402-F146-8145-2ED6F06C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136B026-3EE4-0A40-930E-7F6573557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376" y="1690688"/>
            <a:ext cx="3858853" cy="3858853"/>
          </a:xfrm>
        </p:spPr>
      </p:pic>
    </p:spTree>
    <p:extLst>
      <p:ext uri="{BB962C8B-B14F-4D97-AF65-F5344CB8AC3E}">
        <p14:creationId xmlns:p14="http://schemas.microsoft.com/office/powerpoint/2010/main" val="7801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91F51D-83D3-A947-8BCC-1B314BB0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Antifuse</a:t>
            </a:r>
            <a:r>
              <a:rPr lang="en-US" dirty="0"/>
              <a:t> FPGA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0568EA8-0D21-7943-826E-7612106C2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291" y="1825625"/>
            <a:ext cx="4963418" cy="4351338"/>
          </a:xfrm>
        </p:spPr>
      </p:pic>
    </p:spTree>
    <p:extLst>
      <p:ext uri="{BB962C8B-B14F-4D97-AF65-F5344CB8AC3E}">
        <p14:creationId xmlns:p14="http://schemas.microsoft.com/office/powerpoint/2010/main" val="28067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62CB8B-2D41-444C-B749-52AACDDE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dirty="0" smtClean="0"/>
              <a:t>even </a:t>
            </a:r>
            <a:r>
              <a:rPr lang="en-US" i="1" dirty="0" smtClean="0"/>
              <a:t>some</a:t>
            </a:r>
            <a:r>
              <a:rPr lang="en-US" dirty="0" smtClean="0"/>
              <a:t> </a:t>
            </a:r>
            <a:r>
              <a:rPr lang="en-US" dirty="0" err="1"/>
              <a:t>antifuse</a:t>
            </a:r>
            <a:r>
              <a:rPr lang="en-US" dirty="0"/>
              <a:t> FPGA’s have readback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F526B72-43D0-A247-BA33-3D2B83B51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3350" y="2712244"/>
            <a:ext cx="4305300" cy="2578100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B4C1895-E6BC-A64E-B582-F71DA28F8296}"/>
              </a:ext>
            </a:extLst>
          </p:cNvPr>
          <p:cNvSpPr txBox="1"/>
          <p:nvPr/>
        </p:nvSpPr>
        <p:spPr>
          <a:xfrm>
            <a:off x="2850078" y="1739801"/>
            <a:ext cx="618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Trimberger</a:t>
            </a:r>
            <a:r>
              <a:rPr lang="en-US" dirty="0"/>
              <a:t> (https://</a:t>
            </a:r>
            <a:r>
              <a:rPr lang="en-US" dirty="0" err="1"/>
              <a:t>ieeexplore.ieee.org</a:t>
            </a:r>
            <a:r>
              <a:rPr lang="en-US" dirty="0"/>
              <a:t>/stamp/</a:t>
            </a:r>
            <a:r>
              <a:rPr lang="en-US" dirty="0" err="1"/>
              <a:t>stamp.jsp?arnumber</a:t>
            </a:r>
            <a:r>
              <a:rPr lang="en-US" dirty="0"/>
              <a:t>=6849432)</a:t>
            </a:r>
          </a:p>
        </p:txBody>
      </p:sp>
    </p:spTree>
    <p:extLst>
      <p:ext uri="{BB962C8B-B14F-4D97-AF65-F5344CB8AC3E}">
        <p14:creationId xmlns:p14="http://schemas.microsoft.com/office/powerpoint/2010/main" val="40808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9D762E-B6B4-7548-AFB4-9719CDC2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people using FPGA’s for?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73CAB4-B2A8-194E-8A93-C223653E8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</a:t>
            </a:r>
          </a:p>
        </p:txBody>
      </p:sp>
    </p:spTree>
    <p:extLst>
      <p:ext uri="{BB962C8B-B14F-4D97-AF65-F5344CB8AC3E}">
        <p14:creationId xmlns:p14="http://schemas.microsoft.com/office/powerpoint/2010/main" val="156954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CD8FB7-CD6C-BC48-92DF-2A485184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D4341A-1BF3-5141-852D-4D04A1EDF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@JohnDunlap2</a:t>
            </a:r>
          </a:p>
          <a:p>
            <a:r>
              <a:rPr lang="en-US" dirty="0"/>
              <a:t>Security Researcher </a:t>
            </a:r>
          </a:p>
          <a:p>
            <a:r>
              <a:rPr lang="en-US" dirty="0"/>
              <a:t>Reverse Engineer </a:t>
            </a:r>
          </a:p>
          <a:p>
            <a:r>
              <a:rPr lang="en-US" dirty="0"/>
              <a:t>Avid collector of bad software</a:t>
            </a:r>
          </a:p>
          <a:p>
            <a:r>
              <a:rPr lang="en-US" dirty="0"/>
              <a:t>Work for </a:t>
            </a:r>
            <a:r>
              <a:rPr lang="en-US" dirty="0" err="1"/>
              <a:t>GDSSecurity</a:t>
            </a:r>
            <a:r>
              <a:rPr lang="en-US" dirty="0"/>
              <a:t> doing code review / RE / Research  </a:t>
            </a:r>
          </a:p>
        </p:txBody>
      </p:sp>
    </p:spTree>
    <p:extLst>
      <p:ext uri="{BB962C8B-B14F-4D97-AF65-F5344CB8AC3E}">
        <p14:creationId xmlns:p14="http://schemas.microsoft.com/office/powerpoint/2010/main" val="423183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508D8E-6060-1C4B-BCC4-39DDB2AD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Vehicles without Drivers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83DE154-D44D-C142-BE94-ECE7D3B60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416" y="1825625"/>
            <a:ext cx="6589168" cy="4351338"/>
          </a:xfrm>
        </p:spPr>
      </p:pic>
    </p:spTree>
    <p:extLst>
      <p:ext uri="{BB962C8B-B14F-4D97-AF65-F5344CB8AC3E}">
        <p14:creationId xmlns:p14="http://schemas.microsoft.com/office/powerpoint/2010/main" val="83259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08199B-5B2C-0643-BA4A-3E8DED9B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Military Stuff (http://</a:t>
            </a:r>
            <a:r>
              <a:rPr lang="en-US" dirty="0" err="1"/>
              <a:t>archive.cotsjournalonline.com</a:t>
            </a:r>
            <a:r>
              <a:rPr lang="en-US" dirty="0"/>
              <a:t>/articles/view/102372)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1BA2892-9A0F-E247-A4DC-27530E1EB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008" y="1825625"/>
            <a:ext cx="5111983" cy="4351338"/>
          </a:xfrm>
        </p:spPr>
      </p:pic>
    </p:spTree>
    <p:extLst>
      <p:ext uri="{BB962C8B-B14F-4D97-AF65-F5344CB8AC3E}">
        <p14:creationId xmlns:p14="http://schemas.microsoft.com/office/powerpoint/2010/main" val="42041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DBC391-4C9E-C545-8DC9-C3E9DF64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 (http://</a:t>
            </a:r>
            <a:r>
              <a:rPr lang="en-US" dirty="0" err="1"/>
              <a:t>linuxgizmos.com</a:t>
            </a:r>
            <a:r>
              <a:rPr lang="en-US" dirty="0"/>
              <a:t>/openwrt-router-sbc-mixes-cortex-a5-and-fpga/)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DE6C3FF-F893-4448-8662-DA137013B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328" y="1825625"/>
            <a:ext cx="5169344" cy="4351338"/>
          </a:xfrm>
        </p:spPr>
      </p:pic>
    </p:spTree>
    <p:extLst>
      <p:ext uri="{BB962C8B-B14F-4D97-AF65-F5344CB8AC3E}">
        <p14:creationId xmlns:p14="http://schemas.microsoft.com/office/powerpoint/2010/main" val="2724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D1F3F8-19DF-A940-851B-D2AE666B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113746F-21BC-174F-A9AD-116289902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731" y="1825625"/>
            <a:ext cx="7626538" cy="4351338"/>
          </a:xfrm>
        </p:spPr>
      </p:pic>
    </p:spTree>
    <p:extLst>
      <p:ext uri="{BB962C8B-B14F-4D97-AF65-F5344CB8AC3E}">
        <p14:creationId xmlns:p14="http://schemas.microsoft.com/office/powerpoint/2010/main" val="7185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1FB81D-DBC1-154D-AD47-63FEB8AC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BE6D203-3E56-594B-825F-F20EEB581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022" y="1825625"/>
            <a:ext cx="7693956" cy="4351338"/>
          </a:xfrm>
        </p:spPr>
      </p:pic>
    </p:spTree>
    <p:extLst>
      <p:ext uri="{BB962C8B-B14F-4D97-AF65-F5344CB8AC3E}">
        <p14:creationId xmlns:p14="http://schemas.microsoft.com/office/powerpoint/2010/main" val="391133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0CE488-346D-D442-A70B-2850A136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Threat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1AC3A8-0653-2046-8679-5110FD58A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Attacks against the hardware itself </a:t>
            </a:r>
          </a:p>
          <a:p>
            <a:r>
              <a:rPr lang="en-US" dirty="0"/>
              <a:t>Attacks misusing the HDL implementation </a:t>
            </a:r>
          </a:p>
          <a:p>
            <a:r>
              <a:rPr lang="en-US" dirty="0"/>
              <a:t>Attacks from outside the electronics environment</a:t>
            </a:r>
          </a:p>
          <a:p>
            <a:r>
              <a:rPr lang="en-US" dirty="0"/>
              <a:t>Attacks against the Synthesis Pipeline  </a:t>
            </a:r>
          </a:p>
        </p:txBody>
      </p:sp>
    </p:spTree>
    <p:extLst>
      <p:ext uri="{BB962C8B-B14F-4D97-AF65-F5344CB8AC3E}">
        <p14:creationId xmlns:p14="http://schemas.microsoft.com/office/powerpoint/2010/main" val="28278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F41FD9-26DF-954A-96A2-EFF39CD4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is Hard – the intermediate level is even harder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04D1FC-6A9B-B14B-AB1B-8FC2E8D3A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FPGA’s encourage hardware engineers to recapitulate the sins of the last 40 years of computing </a:t>
            </a:r>
          </a:p>
          <a:p>
            <a:r>
              <a:rPr lang="en-US" dirty="0"/>
              <a:t>FPGA’s are often placed in situations where the data fed to them is intended to be trusted</a:t>
            </a:r>
          </a:p>
          <a:p>
            <a:r>
              <a:rPr lang="en-US" dirty="0"/>
              <a:t>Security Controls aren’t always the first thought when the device in intended for performance </a:t>
            </a:r>
          </a:p>
        </p:txBody>
      </p:sp>
    </p:spTree>
    <p:extLst>
      <p:ext uri="{BB962C8B-B14F-4D97-AF65-F5344CB8AC3E}">
        <p14:creationId xmlns:p14="http://schemas.microsoft.com/office/powerpoint/2010/main" val="300699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4495B4-A046-194F-A53C-25468A3B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Definition Language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5D23DA3-D087-1541-99E8-6F1A67E3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program hardware with code</a:t>
            </a:r>
          </a:p>
          <a:p>
            <a:r>
              <a:rPr lang="en-US" dirty="0"/>
              <a:t>Verilog, VHDL and other proprietary variants </a:t>
            </a:r>
          </a:p>
          <a:p>
            <a:r>
              <a:rPr lang="en-US" dirty="0"/>
              <a:t>Wires, busses, clocks can be defined dynamically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2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BE5DC0-CA4F-CE4C-959C-D60ABBE8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75" y="15567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HDL Language – Verilog CPU </a:t>
            </a:r>
            <a:r>
              <a:rPr lang="en-US" sz="2200" dirty="0"/>
              <a:t>(https://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ejrh</a:t>
            </a:r>
            <a:r>
              <a:rPr lang="en-US" sz="2200" dirty="0"/>
              <a:t>/</a:t>
            </a:r>
            <a:r>
              <a:rPr lang="en-US" sz="2200" dirty="0" err="1"/>
              <a:t>cpu</a:t>
            </a:r>
            <a:r>
              <a:rPr lang="en-US" sz="2200" dirty="0"/>
              <a:t>/blob/master/testbench/</a:t>
            </a:r>
            <a:r>
              <a:rPr lang="en-US" sz="2200" dirty="0" err="1"/>
              <a:t>alu_tb.v</a:t>
            </a:r>
            <a:r>
              <a:rPr lang="en-US" sz="2200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3B816CF-364D-934D-A8B1-B11F03238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724" y="1481239"/>
            <a:ext cx="4477943" cy="5228319"/>
          </a:xfrm>
        </p:spPr>
      </p:pic>
    </p:spTree>
    <p:extLst>
      <p:ext uri="{BB962C8B-B14F-4D97-AF65-F5344CB8AC3E}">
        <p14:creationId xmlns:p14="http://schemas.microsoft.com/office/powerpoint/2010/main" val="30672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A7D00A-0E9B-5A4A-BDA7-0D55A71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Counting Clock Cycles </a:t>
            </a:r>
            <a:r>
              <a:rPr lang="en-US" sz="2200" dirty="0"/>
              <a:t>(https://</a:t>
            </a:r>
            <a:r>
              <a:rPr lang="en-US" sz="2200" dirty="0" err="1"/>
              <a:t>www.edaboard.com</a:t>
            </a:r>
            <a:r>
              <a:rPr lang="en-US" sz="2200" dirty="0"/>
              <a:t>/showthread.php?45866-How-to-write-code-in-Verilog-for-skipping-two-clock-cycles-at-a-time)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03445DE-8742-804D-A973-E774987F8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050" y="2559844"/>
            <a:ext cx="7073900" cy="2882900"/>
          </a:xfrm>
        </p:spPr>
      </p:pic>
    </p:spTree>
    <p:extLst>
      <p:ext uri="{BB962C8B-B14F-4D97-AF65-F5344CB8AC3E}">
        <p14:creationId xmlns:p14="http://schemas.microsoft.com/office/powerpoint/2010/main" val="117407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BC3FF-89E4-3E4B-8A30-C44D29A0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talk about?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B0AC9E-A3D8-7746-AE16-F63059AC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FPGA’s – What are the security concerns? </a:t>
            </a:r>
          </a:p>
          <a:p>
            <a:r>
              <a:rPr lang="en-US" dirty="0"/>
              <a:t>Also it’s about moving fast, because this is a deep deep topic in a relatively short talk. </a:t>
            </a:r>
          </a:p>
        </p:txBody>
      </p:sp>
    </p:spTree>
    <p:extLst>
      <p:ext uri="{BB962C8B-B14F-4D97-AF65-F5344CB8AC3E}">
        <p14:creationId xmlns:p14="http://schemas.microsoft.com/office/powerpoint/2010/main" val="198985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1549F2-03F6-FD43-B86D-4FDDB09AC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Synthesis Pipeline(http://</a:t>
            </a:r>
            <a:r>
              <a:rPr lang="en-US" dirty="0" err="1"/>
              <a:t>web.cs.ucla.edu</a:t>
            </a:r>
            <a:r>
              <a:rPr lang="en-US" dirty="0"/>
              <a:t>/~</a:t>
            </a:r>
            <a:r>
              <a:rPr lang="en-US" dirty="0" err="1"/>
              <a:t>miodrag</a:t>
            </a:r>
            <a:r>
              <a:rPr lang="en-US" dirty="0"/>
              <a:t>/papers/Majzoobi_2011.pdf)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E8C471A-C379-9641-92AB-9FB674E69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482" y="1991880"/>
            <a:ext cx="5475035" cy="4351338"/>
          </a:xfrm>
        </p:spPr>
      </p:pic>
    </p:spTree>
    <p:extLst>
      <p:ext uri="{BB962C8B-B14F-4D97-AF65-F5344CB8AC3E}">
        <p14:creationId xmlns:p14="http://schemas.microsoft.com/office/powerpoint/2010/main" val="8588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E9E32D-673B-6D4F-84D6-99088EA1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Insider Threats May Be an Issue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CD66D86-8D52-1D44-8AF2-844BDF6FB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955" y="1825625"/>
            <a:ext cx="7436089" cy="4351338"/>
          </a:xfrm>
        </p:spPr>
      </p:pic>
    </p:spTree>
    <p:extLst>
      <p:ext uri="{BB962C8B-B14F-4D97-AF65-F5344CB8AC3E}">
        <p14:creationId xmlns:p14="http://schemas.microsoft.com/office/powerpoint/2010/main" val="38490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65856D-0299-1A42-9464-B507F890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Physically </a:t>
            </a:r>
            <a:r>
              <a:rPr lang="en-US" dirty="0" err="1" smtClean="0"/>
              <a:t>Uncloneable</a:t>
            </a:r>
            <a:r>
              <a:rPr lang="en-US" dirty="0" smtClean="0"/>
              <a:t> </a:t>
            </a:r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62FE92-BA1E-7448-ACDF-DCE0CFDF4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Tie encryption or authentication to device specific factors </a:t>
            </a:r>
          </a:p>
        </p:txBody>
      </p:sp>
    </p:spTree>
    <p:extLst>
      <p:ext uri="{BB962C8B-B14F-4D97-AF65-F5344CB8AC3E}">
        <p14:creationId xmlns:p14="http://schemas.microsoft.com/office/powerpoint/2010/main" val="17609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79C5F2-08DD-2541-A87D-F8F1497D1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Unclonable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7810D26-71CA-6248-A13A-C1EBB1570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5954"/>
            <a:ext cx="10515600" cy="1750680"/>
          </a:xfrm>
        </p:spPr>
      </p:pic>
    </p:spTree>
    <p:extLst>
      <p:ext uri="{BB962C8B-B14F-4D97-AF65-F5344CB8AC3E}">
        <p14:creationId xmlns:p14="http://schemas.microsoft.com/office/powerpoint/2010/main" val="406752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E0BE39-C51B-5946-AB5D-0B96D1AE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A3C43E1-84DA-5D4C-AAA3-271E02767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78939"/>
            <a:ext cx="10515600" cy="1444710"/>
          </a:xfrm>
        </p:spPr>
      </p:pic>
    </p:spTree>
    <p:extLst>
      <p:ext uri="{BB962C8B-B14F-4D97-AF65-F5344CB8AC3E}">
        <p14:creationId xmlns:p14="http://schemas.microsoft.com/office/powerpoint/2010/main" val="23187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9DB66D-0DAA-934D-82C8-9B45CCFC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implement that?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37A621-7D89-B740-B0D4-BBEF1D46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propagation delays is the typical method</a:t>
            </a:r>
          </a:p>
          <a:p>
            <a:r>
              <a:rPr lang="en-US" dirty="0"/>
              <a:t>You can also measure voltages, capacitance and other physical factors </a:t>
            </a:r>
          </a:p>
          <a:p>
            <a:r>
              <a:rPr lang="en-US" dirty="0"/>
              <a:t>Learning Parity with Noise </a:t>
            </a:r>
          </a:p>
          <a:p>
            <a:r>
              <a:rPr lang="en-US" dirty="0"/>
              <a:t>There are whole books dedicated to getting this right. </a:t>
            </a:r>
          </a:p>
          <a:p>
            <a:r>
              <a:rPr lang="en-US" dirty="0"/>
              <a:t>These are not perfect, there are attacks. </a:t>
            </a:r>
          </a:p>
        </p:txBody>
      </p:sp>
    </p:spTree>
    <p:extLst>
      <p:ext uri="{BB962C8B-B14F-4D97-AF65-F5344CB8AC3E}">
        <p14:creationId xmlns:p14="http://schemas.microsoft.com/office/powerpoint/2010/main" val="396214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BDA13C-44F0-9448-B6C9-B4536302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can be defeated by 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11D4822-C7DF-0648-9165-973437133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4580"/>
            <a:ext cx="10515600" cy="3073428"/>
          </a:xfrm>
        </p:spPr>
      </p:pic>
    </p:spTree>
    <p:extLst>
      <p:ext uri="{BB962C8B-B14F-4D97-AF65-F5344CB8AC3E}">
        <p14:creationId xmlns:p14="http://schemas.microsoft.com/office/powerpoint/2010/main" val="40219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B54246-837C-DE49-9227-B0E8FC36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thesis shows you how 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maoswald</a:t>
            </a:r>
            <a:r>
              <a:rPr lang="en-US" dirty="0"/>
              <a:t>/</a:t>
            </a:r>
            <a:r>
              <a:rPr lang="en-US" dirty="0" err="1"/>
              <a:t>cs_masters_thesis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802F8A2-7D90-594C-A6D0-8DF4B5FC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635" y="1825625"/>
            <a:ext cx="7046730" cy="4351338"/>
          </a:xfrm>
        </p:spPr>
      </p:pic>
    </p:spTree>
    <p:extLst>
      <p:ext uri="{BB962C8B-B14F-4D97-AF65-F5344CB8AC3E}">
        <p14:creationId xmlns:p14="http://schemas.microsoft.com/office/powerpoint/2010/main" val="214107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EE8918-1E96-9044-8D49-B2AA8956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https://zzyue.github.io/PUF/</a:t>
            </a:r>
            <a:r>
              <a:rPr lang="en-US" dirty="0"/>
              <a:t> - Great Further Reading List!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C73C59E-0415-8145-BC96-3BFBAB332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328" y="1825625"/>
            <a:ext cx="10343344" cy="4351338"/>
          </a:xfrm>
        </p:spPr>
      </p:pic>
    </p:spTree>
    <p:extLst>
      <p:ext uri="{BB962C8B-B14F-4D97-AF65-F5344CB8AC3E}">
        <p14:creationId xmlns:p14="http://schemas.microsoft.com/office/powerpoint/2010/main" val="130327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A882B0-9E83-C844-9B31-F676A871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Christoph Boehm is the man when it comes to this topic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26D576C-12D9-874D-8A48-3C2F4747F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623" y="1825624"/>
            <a:ext cx="2926519" cy="4740477"/>
          </a:xfrm>
        </p:spPr>
      </p:pic>
    </p:spTree>
    <p:extLst>
      <p:ext uri="{BB962C8B-B14F-4D97-AF65-F5344CB8AC3E}">
        <p14:creationId xmlns:p14="http://schemas.microsoft.com/office/powerpoint/2010/main" val="5341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07D104-6A75-844D-BE7E-C244CA1F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intended audience?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5DE2C8-5093-A646-9082-8615CDCC2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Engineers / Static Analysis People who want to get into FPGAs </a:t>
            </a:r>
          </a:p>
          <a:p>
            <a:r>
              <a:rPr lang="en-US" dirty="0"/>
              <a:t>Not deep FPGA SME’s, you may not get as much out of this due to time constraints. </a:t>
            </a:r>
          </a:p>
        </p:txBody>
      </p:sp>
    </p:spTree>
    <p:extLst>
      <p:ext uri="{BB962C8B-B14F-4D97-AF65-F5344CB8AC3E}">
        <p14:creationId xmlns:p14="http://schemas.microsoft.com/office/powerpoint/2010/main" val="1569161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D3653B-4FD5-4D4A-B0B0-8B0B2CB5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1: Disclosure of IP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E3A342-831B-944F-A85D-872FA756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Adversaries will attempt to pull your IP off the board </a:t>
            </a:r>
          </a:p>
          <a:p>
            <a:r>
              <a:rPr lang="en-US" dirty="0"/>
              <a:t>It has to exist in a form the board will understand and needs to be reloaded on each power on in many situations </a:t>
            </a:r>
          </a:p>
          <a:p>
            <a:r>
              <a:rPr lang="en-US" dirty="0"/>
              <a:t>The time when you power on the device is most vulnerable </a:t>
            </a:r>
          </a:p>
        </p:txBody>
      </p:sp>
    </p:spTree>
    <p:extLst>
      <p:ext uri="{BB962C8B-B14F-4D97-AF65-F5344CB8AC3E}">
        <p14:creationId xmlns:p14="http://schemas.microsoft.com/office/powerpoint/2010/main" val="32822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7DF581-D46B-D344-A558-CE9E37C2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Disclosing FPGA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5145E1-B1B6-F441-BB14-4F32AD7DE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Grabbing IP during configuration </a:t>
            </a:r>
            <a:r>
              <a:rPr lang="en-US" dirty="0" smtClean="0"/>
              <a:t>off of </a:t>
            </a:r>
            <a:r>
              <a:rPr lang="en-US" dirty="0"/>
              <a:t>the device</a:t>
            </a:r>
          </a:p>
          <a:p>
            <a:r>
              <a:rPr lang="en-US" dirty="0"/>
              <a:t>Grabbing IP during </a:t>
            </a:r>
            <a:r>
              <a:rPr lang="en-US" dirty="0" smtClean="0"/>
              <a:t>boot</a:t>
            </a:r>
          </a:p>
          <a:p>
            <a:r>
              <a:rPr lang="en-US" dirty="0" smtClean="0"/>
              <a:t>Grabbing IP during configuration </a:t>
            </a:r>
          </a:p>
          <a:p>
            <a:r>
              <a:rPr lang="en-US" dirty="0" smtClean="0"/>
              <a:t>Grabbing IP directly off storage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4212F9-F8D4-EA49-BF89-D10199F3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 Cloning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C82670-6C6E-ED48-B128-7C019ED8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easiest thing is to abuse the readback functionality of a FPGA where it exists. </a:t>
            </a:r>
            <a:endParaRPr lang="en-US" dirty="0" smtClean="0"/>
          </a:p>
          <a:p>
            <a:r>
              <a:rPr lang="en-US" dirty="0" smtClean="0"/>
              <a:t>Usually a bit can be set to prevent read back, but it’s possible to forget to do this. </a:t>
            </a:r>
            <a:endParaRPr lang="en-US" dirty="0"/>
          </a:p>
          <a:p>
            <a:r>
              <a:rPr lang="en-US" dirty="0" smtClean="0"/>
              <a:t>Failing this you </a:t>
            </a:r>
            <a:r>
              <a:rPr lang="en-US" dirty="0"/>
              <a:t>may have to try and middle the FPGA’s bitstream during boot time. This may be non-trivial. </a:t>
            </a:r>
            <a:endParaRPr lang="en-US" dirty="0" smtClean="0"/>
          </a:p>
          <a:p>
            <a:r>
              <a:rPr lang="en-US" dirty="0" smtClean="0"/>
              <a:t>Encrypted </a:t>
            </a:r>
            <a:r>
              <a:rPr lang="en-US" dirty="0" err="1" smtClean="0"/>
              <a:t>Bitsreams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Integrated Devices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9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1F790C-F712-FB45-9EB1-3E16D3A5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Easy 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0AEB5BC-FBEB-D146-8802-7441DBFD3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880445"/>
          </a:xfrm>
        </p:spPr>
      </p:pic>
    </p:spTree>
    <p:extLst>
      <p:ext uri="{BB962C8B-B14F-4D97-AF65-F5344CB8AC3E}">
        <p14:creationId xmlns:p14="http://schemas.microsoft.com/office/powerpoint/2010/main" val="38708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EA9197-BB00-564B-A018-EC73C3DA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679DCC-9E71-B84E-94B3-A3F11E3ED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vary from manufacturer to manufacturer </a:t>
            </a:r>
          </a:p>
          <a:p>
            <a:r>
              <a:rPr lang="en-US" dirty="0"/>
              <a:t>May vary device to device </a:t>
            </a:r>
          </a:p>
          <a:p>
            <a:r>
              <a:rPr lang="en-US" dirty="0"/>
              <a:t>Almost always proprietary </a:t>
            </a:r>
          </a:p>
        </p:txBody>
      </p:sp>
    </p:spTree>
    <p:extLst>
      <p:ext uri="{BB962C8B-B14F-4D97-AF65-F5344CB8AC3E}">
        <p14:creationId xmlns:p14="http://schemas.microsoft.com/office/powerpoint/2010/main" val="246400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85BC03-405A-1848-ADDD-1BA00702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Majzoobi</a:t>
            </a:r>
            <a:r>
              <a:rPr lang="en-US" dirty="0"/>
              <a:t> puts it well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36E903C-7EE4-1645-B2A0-5D0C0C1E0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4381"/>
            <a:ext cx="10515600" cy="3853825"/>
          </a:xfrm>
        </p:spPr>
      </p:pic>
    </p:spTree>
    <p:extLst>
      <p:ext uri="{BB962C8B-B14F-4D97-AF65-F5344CB8AC3E}">
        <p14:creationId xmlns:p14="http://schemas.microsoft.com/office/powerpoint/2010/main" val="40464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8F3624-30D6-0942-8B14-9256C091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 Encryption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2E7D414-69F6-E44E-A751-D9A850169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050" y="3036094"/>
            <a:ext cx="4279900" cy="1930400"/>
          </a:xfrm>
        </p:spPr>
      </p:pic>
    </p:spTree>
    <p:extLst>
      <p:ext uri="{BB962C8B-B14F-4D97-AF65-F5344CB8AC3E}">
        <p14:creationId xmlns:p14="http://schemas.microsoft.com/office/powerpoint/2010/main" val="226829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52F672-8EA8-4C4F-B03B-11B97D64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FPGA’s use CBC…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DCFD593-D5B3-504D-A848-85BB695E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0" y="2953544"/>
            <a:ext cx="4191000" cy="2095500"/>
          </a:xfrm>
        </p:spPr>
      </p:pic>
    </p:spTree>
    <p:extLst>
      <p:ext uri="{BB962C8B-B14F-4D97-AF65-F5344CB8AC3E}">
        <p14:creationId xmlns:p14="http://schemas.microsoft.com/office/powerpoint/2010/main" val="36749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2038BA-B678-A34B-BD0B-46788966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Bistream</a:t>
            </a:r>
            <a:r>
              <a:rPr lang="en-US" dirty="0"/>
              <a:t>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298225-F2FF-564D-80A0-96FD299E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generated by synthesis software</a:t>
            </a:r>
          </a:p>
          <a:p>
            <a:r>
              <a:rPr lang="en-US" dirty="0"/>
              <a:t>Encrypted at synthesis time</a:t>
            </a:r>
          </a:p>
          <a:p>
            <a:r>
              <a:rPr lang="en-US" dirty="0"/>
              <a:t>Key later implanted on the device via </a:t>
            </a:r>
            <a:r>
              <a:rPr lang="en-US" dirty="0" err="1"/>
              <a:t>jtag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92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F1FB43-98DC-C544-9FC8-15E77F46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True Random Numbers In FPGA’s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FC5B22B-4EAC-9244-A8F3-FDD45AE6B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ways to get true random numbers out of FPGAs </a:t>
            </a:r>
          </a:p>
          <a:p>
            <a:r>
              <a:rPr lang="en-US" dirty="0"/>
              <a:t>As a security person it may be your job to prove they are in fact random </a:t>
            </a:r>
          </a:p>
        </p:txBody>
      </p:sp>
    </p:spTree>
    <p:extLst>
      <p:ext uri="{BB962C8B-B14F-4D97-AF65-F5344CB8AC3E}">
        <p14:creationId xmlns:p14="http://schemas.microsoft.com/office/powerpoint/2010/main" val="36313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85A8A8-502D-BB40-A30E-3614A8FC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FPGAs?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27B65BD-6064-6642-AFF8-B2D2B600B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861344"/>
            <a:ext cx="6400800" cy="4279900"/>
          </a:xfrm>
        </p:spPr>
      </p:pic>
    </p:spTree>
    <p:extLst>
      <p:ext uri="{BB962C8B-B14F-4D97-AF65-F5344CB8AC3E}">
        <p14:creationId xmlns:p14="http://schemas.microsoft.com/office/powerpoint/2010/main" val="2432460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E1B6E0-61B7-FD47-A560-A6016363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Entropy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470B97A-EF38-1646-8D9F-B05AEA833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actually end up being similar to the places you get randomness for PUFs </a:t>
            </a:r>
          </a:p>
          <a:p>
            <a:r>
              <a:rPr lang="en-US" dirty="0"/>
              <a:t>Metastability </a:t>
            </a:r>
          </a:p>
          <a:p>
            <a:r>
              <a:rPr lang="en-US" dirty="0"/>
              <a:t>Propagation Delay </a:t>
            </a:r>
          </a:p>
          <a:p>
            <a:r>
              <a:rPr lang="en-US" dirty="0"/>
              <a:t>Oscillator Jitter </a:t>
            </a:r>
          </a:p>
          <a:p>
            <a:r>
              <a:rPr lang="en-US" dirty="0"/>
              <a:t>Oscillator frequency </a:t>
            </a:r>
          </a:p>
          <a:p>
            <a:r>
              <a:rPr lang="en-US" dirty="0"/>
              <a:t>Phase Locked Loops </a:t>
            </a:r>
          </a:p>
          <a:p>
            <a:r>
              <a:rPr lang="en-US" dirty="0"/>
              <a:t>Dedicated hardware peripherals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DD863A-E571-B242-865F-3411975D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Metastability?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E873C89-3388-874F-BF16-2A6B5401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250" y="2223294"/>
            <a:ext cx="4635500" cy="3556000"/>
          </a:xfrm>
        </p:spPr>
      </p:pic>
    </p:spTree>
    <p:extLst>
      <p:ext uri="{BB962C8B-B14F-4D97-AF65-F5344CB8AC3E}">
        <p14:creationId xmlns:p14="http://schemas.microsoft.com/office/powerpoint/2010/main" val="20337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32E48F-10E5-6947-BAB7-D89269A7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Anti-Tamper Gotchas	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BE22C0-FF99-BE43-8186-1CCC7A9CF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Fuses</a:t>
            </a:r>
            <a:r>
              <a:rPr lang="en-US" dirty="0" smtClean="0"/>
              <a:t>!</a:t>
            </a:r>
          </a:p>
          <a:p>
            <a:r>
              <a:rPr lang="en-US" dirty="0" smtClean="0"/>
              <a:t>Tamper resistant Flash memory cells </a:t>
            </a:r>
            <a:endParaRPr lang="en-US" dirty="0"/>
          </a:p>
          <a:p>
            <a:r>
              <a:rPr lang="en-US" dirty="0" smtClean="0"/>
              <a:t>Designs </a:t>
            </a:r>
            <a:r>
              <a:rPr lang="en-US" dirty="0"/>
              <a:t>which make </a:t>
            </a:r>
            <a:r>
              <a:rPr lang="en-US" dirty="0" smtClean="0"/>
              <a:t>specific attacks </a:t>
            </a:r>
            <a:r>
              <a:rPr lang="en-US" dirty="0"/>
              <a:t>difficult by placement of logic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6FA218-9921-2946-9490-93213DB0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Microsemi Smart Fusion – Distributed Storage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5F7BBD5-35D6-924C-B47E-6E2E5450C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7" y="1825625"/>
            <a:ext cx="5957985" cy="4351338"/>
          </a:xfrm>
        </p:spPr>
      </p:pic>
    </p:spTree>
    <p:extLst>
      <p:ext uri="{BB962C8B-B14F-4D97-AF65-F5344CB8AC3E}">
        <p14:creationId xmlns:p14="http://schemas.microsoft.com/office/powerpoint/2010/main" val="3131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979839-554E-8345-8406-917A7147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Microsemi </a:t>
            </a:r>
            <a:r>
              <a:rPr lang="en-US" dirty="0" err="1"/>
              <a:t>FUSELock</a:t>
            </a:r>
            <a:r>
              <a:rPr lang="en-US" dirty="0"/>
              <a:t> (https://</a:t>
            </a:r>
            <a:r>
              <a:rPr lang="en-US" dirty="0" err="1"/>
              <a:t>www.microsemi.com</a:t>
            </a:r>
            <a:r>
              <a:rPr lang="en-US" dirty="0"/>
              <a:t>/document-portal/</a:t>
            </a:r>
            <a:r>
              <a:rPr lang="en-US" dirty="0" err="1"/>
              <a:t>doc_view</a:t>
            </a:r>
            <a:r>
              <a:rPr lang="en-US" dirty="0"/>
              <a:t>/129847-ac168-implementation-of-security-in-actel-antifuse-fpgas-app-note)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E98F3D0-B363-704C-A5F3-5B2DA0E2D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283" y="2217510"/>
            <a:ext cx="8401429" cy="4351338"/>
          </a:xfrm>
        </p:spPr>
      </p:pic>
    </p:spTree>
    <p:extLst>
      <p:ext uri="{BB962C8B-B14F-4D97-AF65-F5344CB8AC3E}">
        <p14:creationId xmlns:p14="http://schemas.microsoft.com/office/powerpoint/2010/main" val="40843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80D29B-8C13-6244-9BA5-E6061B25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Microsemi </a:t>
            </a:r>
            <a:r>
              <a:rPr lang="en-US" dirty="0" err="1"/>
              <a:t>Flashlock</a:t>
            </a:r>
            <a:r>
              <a:rPr lang="en-US" dirty="0"/>
              <a:t> </a:t>
            </a:r>
            <a:r>
              <a:rPr lang="en-US" sz="2200" dirty="0"/>
              <a:t>(https://</a:t>
            </a:r>
            <a:r>
              <a:rPr lang="en-US" sz="2200" dirty="0" err="1"/>
              <a:t>www.microsemi.com</a:t>
            </a:r>
            <a:r>
              <a:rPr lang="en-US" sz="2200" dirty="0"/>
              <a:t>/document-portal/</a:t>
            </a:r>
            <a:r>
              <a:rPr lang="en-US" sz="2200" dirty="0" err="1"/>
              <a:t>doc_view</a:t>
            </a:r>
            <a:r>
              <a:rPr lang="en-US" sz="2200" dirty="0"/>
              <a:t>/129931-ac185-implementation-of-security-in-microsemi-proasic-and-proasicplus-flash-based-fpgas-application-note)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1988CC1-4750-C947-8B82-341C0138A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0" y="2096294"/>
            <a:ext cx="8750300" cy="3810000"/>
          </a:xfrm>
        </p:spPr>
      </p:pic>
    </p:spTree>
    <p:extLst>
      <p:ext uri="{BB962C8B-B14F-4D97-AF65-F5344CB8AC3E}">
        <p14:creationId xmlns:p14="http://schemas.microsoft.com/office/powerpoint/2010/main" val="40646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45235F-79DD-184A-B897-F45DAEB0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 keys secure?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B8798CE-D40E-7A4F-A9C8-5944FD478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342" y="1825625"/>
            <a:ext cx="8873316" cy="4351338"/>
          </a:xfrm>
        </p:spPr>
      </p:pic>
    </p:spTree>
    <p:extLst>
      <p:ext uri="{BB962C8B-B14F-4D97-AF65-F5344CB8AC3E}">
        <p14:creationId xmlns:p14="http://schemas.microsoft.com/office/powerpoint/2010/main" val="10139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5B7721-0EBC-2F4E-B4A2-5242F804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Xilinx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C2671F6-FCD0-E547-83BA-E4031F0F7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060" y="1825625"/>
            <a:ext cx="5889880" cy="4351338"/>
          </a:xfrm>
        </p:spPr>
      </p:pic>
    </p:spTree>
    <p:extLst>
      <p:ext uri="{BB962C8B-B14F-4D97-AF65-F5344CB8AC3E}">
        <p14:creationId xmlns:p14="http://schemas.microsoft.com/office/powerpoint/2010/main" val="80498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8FC51A-5CFE-1844-9FC6-27C40D6C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Xilinx - </a:t>
            </a:r>
            <a:r>
              <a:rPr lang="en-US" dirty="0" err="1"/>
              <a:t>Antireadback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79A3ABC-796C-7245-BDCE-01827C489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2248694"/>
            <a:ext cx="7772400" cy="3505200"/>
          </a:xfrm>
        </p:spPr>
      </p:pic>
    </p:spTree>
    <p:extLst>
      <p:ext uri="{BB962C8B-B14F-4D97-AF65-F5344CB8AC3E}">
        <p14:creationId xmlns:p14="http://schemas.microsoft.com/office/powerpoint/2010/main" val="33849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195312-1996-4041-ACB2-E37DD12F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ICAP (https://</a:t>
            </a:r>
            <a:r>
              <a:rPr lang="en-US" dirty="0" err="1"/>
              <a:t>ieeexplore.ieee.org</a:t>
            </a:r>
            <a:r>
              <a:rPr lang="en-US" dirty="0"/>
              <a:t>/stamp/</a:t>
            </a:r>
            <a:r>
              <a:rPr lang="en-US" dirty="0" err="1"/>
              <a:t>stamp.jsp?arnumber</a:t>
            </a:r>
            <a:r>
              <a:rPr lang="en-US" dirty="0"/>
              <a:t>=6849432)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0BBE099-D9B4-814D-B821-3F777CBA5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2060" y="1825625"/>
            <a:ext cx="3367879" cy="4351338"/>
          </a:xfrm>
        </p:spPr>
      </p:pic>
    </p:spTree>
    <p:extLst>
      <p:ext uri="{BB962C8B-B14F-4D97-AF65-F5344CB8AC3E}">
        <p14:creationId xmlns:p14="http://schemas.microsoft.com/office/powerpoint/2010/main" val="97948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15CDBC-151E-8A4C-AD3D-7C61B68C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Programmable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5D1974-39E5-7341-96BA-49839F7D6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think of it as a CPU you can reprogram yourself</a:t>
            </a:r>
          </a:p>
          <a:p>
            <a:r>
              <a:rPr lang="en-US" dirty="0"/>
              <a:t>All of the behaviors of a CPU are yours to define – registers, memory etc..  </a:t>
            </a:r>
          </a:p>
        </p:txBody>
      </p:sp>
    </p:spTree>
    <p:extLst>
      <p:ext uri="{BB962C8B-B14F-4D97-AF65-F5344CB8AC3E}">
        <p14:creationId xmlns:p14="http://schemas.microsoft.com/office/powerpoint/2010/main" val="461162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D378F7-C92F-6F43-80D0-75A77771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5FC32D-BE3D-DA4F-9DB7-F356A9B9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configuration port </a:t>
            </a:r>
          </a:p>
          <a:p>
            <a:r>
              <a:rPr lang="en-US" dirty="0"/>
              <a:t>Makes it possible to rewrite the configuration of the FPGA in the field </a:t>
            </a:r>
          </a:p>
          <a:p>
            <a:r>
              <a:rPr lang="en-US" dirty="0"/>
              <a:t>Often configured such that the FPGA can rewrite it’s own memory(!)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8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851DD7-51C6-DB43-9454-CFACD833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2: Damage to Critical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3BAFB6-CFB2-B844-AD97-B793E657A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FPGA is connected to a critical system abuse of system logic may be used to cause </a:t>
            </a:r>
            <a:r>
              <a:rPr lang="en-US" i="1" dirty="0"/>
              <a:t>physical</a:t>
            </a:r>
            <a:r>
              <a:rPr lang="en-US" dirty="0"/>
              <a:t> damage to that system </a:t>
            </a:r>
          </a:p>
          <a:p>
            <a:r>
              <a:rPr lang="en-US" dirty="0"/>
              <a:t>Inappropriate Voltage may be induced to produce a short or an overheating situation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F6FF9A-CF68-ED43-ACF6-AB40AE08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Existing Research on this topic:  </a:t>
            </a:r>
            <a:r>
              <a:rPr lang="en-US" sz="2200" dirty="0"/>
              <a:t>http://</a:t>
            </a:r>
            <a:r>
              <a:rPr lang="en-US" sz="2200" dirty="0" err="1"/>
              <a:t>www.cis.upenn.edu</a:t>
            </a:r>
            <a:r>
              <a:rPr lang="en-US" sz="2200" dirty="0"/>
              <a:t>/~</a:t>
            </a:r>
            <a:r>
              <a:rPr lang="en-US" sz="2200" dirty="0" err="1"/>
              <a:t>jms</a:t>
            </a:r>
            <a:r>
              <a:rPr lang="en-US" sz="2200" dirty="0"/>
              <a:t>/papers/</a:t>
            </a:r>
            <a:r>
              <a:rPr lang="en-US" sz="2200" dirty="0" err="1"/>
              <a:t>fpgavirus.pdf</a:t>
            </a:r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2E8EC23-3987-5B42-A355-DCCBC77B2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996" y="2073120"/>
            <a:ext cx="8170007" cy="2712635"/>
          </a:xfrm>
        </p:spPr>
      </p:pic>
    </p:spTree>
    <p:extLst>
      <p:ext uri="{BB962C8B-B14F-4D97-AF65-F5344CB8AC3E}">
        <p14:creationId xmlns:p14="http://schemas.microsoft.com/office/powerpoint/2010/main" val="365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B349EC-52C1-F140-B6EF-7B324D8F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called it MELT!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F7E1266-FBF7-FF4D-994D-59D549987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714" y="2070697"/>
            <a:ext cx="10721086" cy="767505"/>
          </a:xfrm>
        </p:spPr>
      </p:pic>
    </p:spTree>
    <p:extLst>
      <p:ext uri="{BB962C8B-B14F-4D97-AF65-F5344CB8AC3E}">
        <p14:creationId xmlns:p14="http://schemas.microsoft.com/office/powerpoint/2010/main" val="299832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494576-D85B-5646-92FE-B7C66D22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look for in your own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6317F0-5C49-2C46-AEF0-E50F65A11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much the original research MELT vulnerabilities are created by modifying the bitstream pre-configuration. </a:t>
            </a:r>
          </a:p>
          <a:p>
            <a:r>
              <a:rPr lang="en-US" dirty="0"/>
              <a:t>This is because in the majority of cases the compiler wont allow the conflicts that are necessary for MELT to occur on the device itself</a:t>
            </a:r>
          </a:p>
          <a:p>
            <a:r>
              <a:rPr lang="en-US" dirty="0"/>
              <a:t>However, that doesn’t protect peripherals connected to the FPGA. Make sure output voltages are constrained in your designs. </a:t>
            </a:r>
          </a:p>
        </p:txBody>
      </p:sp>
    </p:spTree>
    <p:extLst>
      <p:ext uri="{BB962C8B-B14F-4D97-AF65-F5344CB8AC3E}">
        <p14:creationId xmlns:p14="http://schemas.microsoft.com/office/powerpoint/2010/main" val="256086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207103-5D5E-0B42-9792-6975C513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3: Attacks Against </a:t>
            </a:r>
            <a:r>
              <a:rPr lang="en-US" dirty="0" smtClean="0"/>
              <a:t>Hardware of the FPGA </a:t>
            </a:r>
            <a:r>
              <a:rPr lang="en-US" dirty="0"/>
              <a:t>itself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384917-6739-5A4E-A37D-F427577FA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might try to reverse engineer it physically </a:t>
            </a:r>
          </a:p>
          <a:p>
            <a:r>
              <a:rPr lang="en-US" dirty="0"/>
              <a:t>Focused Ion Beam Measurement ($$$) </a:t>
            </a:r>
          </a:p>
          <a:p>
            <a:r>
              <a:rPr lang="en-US" dirty="0"/>
              <a:t>Scanning Electron Microscope </a:t>
            </a:r>
          </a:p>
          <a:p>
            <a:r>
              <a:rPr lang="en-US" dirty="0"/>
              <a:t>Analysis with X-Rays </a:t>
            </a:r>
          </a:p>
          <a:p>
            <a:r>
              <a:rPr lang="en-US" dirty="0"/>
              <a:t>Thermal analysis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E76770-46A3-104C-9EDA-3E32E2F0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3A: Attacks against the FPGA which place it in an unexpected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A190CA-781C-5E46-A3C7-0AD1009DD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range temperature</a:t>
            </a:r>
          </a:p>
          <a:p>
            <a:r>
              <a:rPr lang="en-US" dirty="0"/>
              <a:t>Clock Tampering </a:t>
            </a:r>
          </a:p>
          <a:p>
            <a:r>
              <a:rPr lang="en-US" dirty="0"/>
              <a:t>Voltage tampering </a:t>
            </a:r>
          </a:p>
          <a:p>
            <a:r>
              <a:rPr lang="en-US" dirty="0"/>
              <a:t>Ionizing Radiation </a:t>
            </a:r>
          </a:p>
          <a:p>
            <a:r>
              <a:rPr lang="en-US" dirty="0"/>
              <a:t>FIPS140-2, level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A654FB-1B3E-B745-BAC3-E24AF2FA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C940C4-EE8A-3741-BFA9-2DFA9F84D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“Robust Circuitry” </a:t>
            </a:r>
          </a:p>
          <a:p>
            <a:r>
              <a:rPr lang="en-US" dirty="0"/>
              <a:t>Voltage Regulation </a:t>
            </a:r>
          </a:p>
          <a:p>
            <a:r>
              <a:rPr lang="en-US" dirty="0"/>
              <a:t>Secure cryptographic implementations </a:t>
            </a:r>
          </a:p>
          <a:p>
            <a:r>
              <a:rPr lang="en-US" dirty="0"/>
              <a:t>Redundant storage </a:t>
            </a:r>
          </a:p>
          <a:p>
            <a:r>
              <a:rPr lang="en-US" dirty="0"/>
              <a:t>Use a DAC to implement Shutoffs when temperature is wrong </a:t>
            </a:r>
          </a:p>
          <a:p>
            <a:r>
              <a:rPr lang="en-US" dirty="0"/>
              <a:t>Physical Isolation of FPGA regions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40F09C-170F-D447-A2AE-C9895D8D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Xilinx – Isolation Design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24AEFC1-38B2-AA48-B42F-4E788594D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885" y="1825625"/>
            <a:ext cx="7038229" cy="4351338"/>
          </a:xfrm>
        </p:spPr>
      </p:pic>
    </p:spTree>
    <p:extLst>
      <p:ext uri="{BB962C8B-B14F-4D97-AF65-F5344CB8AC3E}">
        <p14:creationId xmlns:p14="http://schemas.microsoft.com/office/powerpoint/2010/main" val="11344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78758-9E38-164E-BEAF-883A228F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IDF Visualized </a:t>
            </a:r>
            <a:r>
              <a:rPr lang="en-US" sz="2200" dirty="0"/>
              <a:t>(</a:t>
            </a:r>
            <a:r>
              <a:rPr lang="en-US" sz="2200" dirty="0" err="1"/>
              <a:t>Trimberger</a:t>
            </a:r>
            <a:r>
              <a:rPr lang="en-US" sz="2200" dirty="0"/>
              <a:t>/Moore https://</a:t>
            </a:r>
            <a:r>
              <a:rPr lang="en-US" sz="2200" dirty="0" err="1"/>
              <a:t>ieeexplore.ieee.org</a:t>
            </a:r>
            <a:r>
              <a:rPr lang="en-US" sz="2200" dirty="0"/>
              <a:t>/stamp/</a:t>
            </a:r>
            <a:r>
              <a:rPr lang="en-US" sz="2200" dirty="0" err="1"/>
              <a:t>stamp.jsp?arnumber</a:t>
            </a:r>
            <a:r>
              <a:rPr lang="en-US" sz="2200" dirty="0"/>
              <a:t>=6849432)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F90DCBD-01D2-6E40-93DA-053B57AF9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2912" y="1825625"/>
            <a:ext cx="3066175" cy="4351338"/>
          </a:xfrm>
        </p:spPr>
      </p:pic>
    </p:spTree>
    <p:extLst>
      <p:ext uri="{BB962C8B-B14F-4D97-AF65-F5344CB8AC3E}">
        <p14:creationId xmlns:p14="http://schemas.microsoft.com/office/powerpoint/2010/main" val="22450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D4B694-042A-904E-8BFD-61E96E02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3E0D12F-C27F-6A44-A1B3-8E47096EB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Ostensibly an array of Gates.</a:t>
            </a:r>
          </a:p>
          <a:p>
            <a:r>
              <a:rPr lang="en-US" dirty="0"/>
              <a:t>Not actually, but you are meant to think that way</a:t>
            </a:r>
          </a:p>
        </p:txBody>
      </p:sp>
    </p:spTree>
    <p:extLst>
      <p:ext uri="{BB962C8B-B14F-4D97-AF65-F5344CB8AC3E}">
        <p14:creationId xmlns:p14="http://schemas.microsoft.com/office/powerpoint/2010/main" val="6979869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F3D7A3-0129-1747-BEDA-0A58A19A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“Single Events Upset”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8997C4-3B5E-594D-B9D0-73D81D8C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causes a bit to flip more or less</a:t>
            </a:r>
          </a:p>
          <a:p>
            <a:r>
              <a:rPr lang="en-US" dirty="0"/>
              <a:t>Happens a lot more in outer space. </a:t>
            </a:r>
          </a:p>
        </p:txBody>
      </p:sp>
    </p:spTree>
    <p:extLst>
      <p:ext uri="{BB962C8B-B14F-4D97-AF65-F5344CB8AC3E}">
        <p14:creationId xmlns:p14="http://schemas.microsoft.com/office/powerpoint/2010/main" val="34913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D617DA-91ED-3842-B064-7D3DD052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Really. Space.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ED4E3A4-1FEF-144D-90B6-1A88BA980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358" y="1825625"/>
            <a:ext cx="7847284" cy="4351338"/>
          </a:xfrm>
        </p:spPr>
      </p:pic>
    </p:spTree>
    <p:extLst>
      <p:ext uri="{BB962C8B-B14F-4D97-AF65-F5344CB8AC3E}">
        <p14:creationId xmlns:p14="http://schemas.microsoft.com/office/powerpoint/2010/main" val="286212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485B8E-5D0C-9340-9B07-7D036D42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Level Ideas for Radiation Proofing </a:t>
            </a:r>
            <a:r>
              <a:rPr lang="en-US" dirty="0"/>
              <a:t>Your FPGA </a:t>
            </a:r>
            <a:r>
              <a:rPr lang="en-US" sz="2200" dirty="0"/>
              <a:t>(https://</a:t>
            </a:r>
            <a:r>
              <a:rPr lang="en-US" sz="2200" dirty="0" err="1"/>
              <a:t>radhome.gsfc.nasa.gov</a:t>
            </a:r>
            <a:r>
              <a:rPr lang="en-US" sz="2200" dirty="0"/>
              <a:t>/</a:t>
            </a:r>
            <a:r>
              <a:rPr lang="en-US" sz="2200" dirty="0" err="1"/>
              <a:t>radhome</a:t>
            </a:r>
            <a:r>
              <a:rPr lang="en-US" sz="2200" dirty="0"/>
              <a:t>/papers/seesym06_berg.pdf)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9BBF66-1AEE-0F44-A101-96B46C2A9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Silicon</a:t>
            </a:r>
          </a:p>
          <a:p>
            <a:r>
              <a:rPr lang="en-US" dirty="0"/>
              <a:t>“Ultra Low Alpha” materials </a:t>
            </a:r>
          </a:p>
          <a:p>
            <a:r>
              <a:rPr lang="en-US" dirty="0"/>
              <a:t>“Soft Error Mitigation” </a:t>
            </a:r>
          </a:p>
          <a:p>
            <a:r>
              <a:rPr lang="en-US" dirty="0"/>
              <a:t>Error Correcting Codes</a:t>
            </a:r>
          </a:p>
          <a:p>
            <a:r>
              <a:rPr lang="en-US" dirty="0"/>
              <a:t>Design around it </a:t>
            </a:r>
          </a:p>
          <a:p>
            <a:r>
              <a:rPr lang="en-US" dirty="0"/>
              <a:t>Shield </a:t>
            </a:r>
          </a:p>
          <a:p>
            <a:r>
              <a:rPr lang="en-US" dirty="0"/>
              <a:t>SRAM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074CB3-69AD-3D49-8BB4-88F1E9FE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Guy At BAE Systems Doing Radiation Hardening Testing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4448132-0043-B940-8160-DF1DE9A60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0" y="2166144"/>
            <a:ext cx="6477000" cy="3670300"/>
          </a:xfrm>
        </p:spPr>
      </p:pic>
    </p:spTree>
    <p:extLst>
      <p:ext uri="{BB962C8B-B14F-4D97-AF65-F5344CB8AC3E}">
        <p14:creationId xmlns:p14="http://schemas.microsoft.com/office/powerpoint/2010/main" val="24414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0E42A3-5B3D-1C4B-95BC-D565CBB4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4: Shared IP based issues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BA7EDA-B663-D842-A7D3-8FFCE5C8B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FPGA’s have libraries too.</a:t>
            </a:r>
          </a:p>
          <a:p>
            <a:r>
              <a:rPr lang="en-US" dirty="0"/>
              <a:t>Sort of. </a:t>
            </a:r>
          </a:p>
        </p:txBody>
      </p:sp>
    </p:spTree>
    <p:extLst>
      <p:ext uri="{BB962C8B-B14F-4D97-AF65-F5344CB8AC3E}">
        <p14:creationId xmlns:p14="http://schemas.microsoft.com/office/powerpoint/2010/main" val="21908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324A24-C4C6-674E-A4D9-9C45116B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IP Blocks?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C0753C-2936-6C4D-B6EA-4EDE73720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HDL for your designs provided by 3</a:t>
            </a:r>
            <a:r>
              <a:rPr lang="en-US" baseline="30000" dirty="0"/>
              <a:t>rd</a:t>
            </a:r>
            <a:r>
              <a:rPr lang="en-US" dirty="0"/>
              <a:t> parties. </a:t>
            </a:r>
          </a:p>
          <a:p>
            <a:r>
              <a:rPr lang="en-US" dirty="0"/>
              <a:t>Often sold by the device manufacturer </a:t>
            </a:r>
          </a:p>
          <a:p>
            <a:r>
              <a:rPr lang="en-US" dirty="0"/>
              <a:t>Can be as simple as a register and as complex as an entire CPU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C46569-1C4E-AF46-98D5-8D04B556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Intel/Altera IP Blocks Menu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1C2B5E5-7C1E-894A-8822-450241A6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823" y="1825625"/>
            <a:ext cx="6906354" cy="4351338"/>
          </a:xfrm>
        </p:spPr>
      </p:pic>
    </p:spTree>
    <p:extLst>
      <p:ext uri="{BB962C8B-B14F-4D97-AF65-F5344CB8AC3E}">
        <p14:creationId xmlns:p14="http://schemas.microsoft.com/office/powerpoint/2010/main" val="95049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ED9A96-1EDB-8741-B460-FF7DA51B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5: Cryptographic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79BE28-47C1-474E-8A73-B952386FE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Timing based attacks </a:t>
            </a:r>
          </a:p>
          <a:p>
            <a:r>
              <a:rPr lang="en-US" dirty="0"/>
              <a:t>Side channel / power analysis</a:t>
            </a:r>
          </a:p>
          <a:p>
            <a:r>
              <a:rPr lang="en-US" dirty="0"/>
              <a:t>EMF analysis </a:t>
            </a:r>
          </a:p>
          <a:p>
            <a:r>
              <a:rPr lang="en-US" dirty="0"/>
              <a:t>Fault Injection / Glitch Analysis </a:t>
            </a:r>
          </a:p>
        </p:txBody>
      </p:sp>
    </p:spTree>
    <p:extLst>
      <p:ext uri="{BB962C8B-B14F-4D97-AF65-F5344CB8AC3E}">
        <p14:creationId xmlns:p14="http://schemas.microsoft.com/office/powerpoint/2010/main" val="197283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B7A444-EC69-4C4E-9730-EDBF1BCD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DPA Attacks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B01B39-02BD-9B4E-AE12-38BD744B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for recovering keys and decrypting encrypted bitstreams</a:t>
            </a:r>
          </a:p>
          <a:p>
            <a:r>
              <a:rPr lang="en-US" dirty="0"/>
              <a:t>May be thwarted by running the circuit in parallel with other power consumers </a:t>
            </a:r>
          </a:p>
          <a:p>
            <a:r>
              <a:rPr lang="en-US" dirty="0"/>
              <a:t>Still Effective, active area of research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F42BEB-E4B9-7B40-83E3-45B2478B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029C85-5785-834B-9117-DFDDED630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Timing side channels can be used just like a traditional CPU </a:t>
            </a:r>
          </a:p>
          <a:p>
            <a:r>
              <a:rPr lang="en-US" dirty="0"/>
              <a:t>Constant time algorithms work for this just like on a traditional CPU </a:t>
            </a:r>
          </a:p>
        </p:txBody>
      </p:sp>
    </p:spTree>
    <p:extLst>
      <p:ext uri="{BB962C8B-B14F-4D97-AF65-F5344CB8AC3E}">
        <p14:creationId xmlns:p14="http://schemas.microsoft.com/office/powerpoint/2010/main" val="39052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925AE2-C39C-4D48-A063-D03E481E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Reality: LUTs (https://</a:t>
            </a:r>
            <a:r>
              <a:rPr lang="en-US" dirty="0" err="1"/>
              <a:t>electronics.stackexchange.com</a:t>
            </a:r>
            <a:r>
              <a:rPr lang="en-US" dirty="0"/>
              <a:t>/questions/169532/what-is-an-</a:t>
            </a:r>
            <a:r>
              <a:rPr lang="en-US" dirty="0" err="1"/>
              <a:t>lut</a:t>
            </a:r>
            <a:r>
              <a:rPr lang="en-US" dirty="0"/>
              <a:t>-in-</a:t>
            </a:r>
            <a:r>
              <a:rPr lang="en-US" dirty="0" err="1"/>
              <a:t>fpga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8BEBFE1-77E4-134F-9FB6-649F28498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670" y="1825625"/>
            <a:ext cx="7490659" cy="4351338"/>
          </a:xfrm>
        </p:spPr>
      </p:pic>
    </p:spTree>
    <p:extLst>
      <p:ext uri="{BB962C8B-B14F-4D97-AF65-F5344CB8AC3E}">
        <p14:creationId xmlns:p14="http://schemas.microsoft.com/office/powerpoint/2010/main" val="40484836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ABE617-9C33-1645-88BF-1BE015C8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94947F3-1D16-7E4B-8CEB-EEA2B002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Voltage starvation</a:t>
            </a:r>
          </a:p>
          <a:p>
            <a:r>
              <a:rPr lang="en-US" dirty="0"/>
              <a:t>Over Voltage</a:t>
            </a:r>
          </a:p>
          <a:p>
            <a:r>
              <a:rPr lang="en-US" dirty="0"/>
              <a:t>EMF field </a:t>
            </a:r>
          </a:p>
          <a:p>
            <a:r>
              <a:rPr lang="en-US" dirty="0"/>
              <a:t>Radiation</a:t>
            </a:r>
          </a:p>
          <a:p>
            <a:r>
              <a:rPr lang="en-US" dirty="0"/>
              <a:t>Can be counteracted if all states can be accounted for </a:t>
            </a:r>
          </a:p>
          <a:p>
            <a:r>
              <a:rPr lang="en-US" dirty="0"/>
              <a:t>Or Tamper detection </a:t>
            </a:r>
          </a:p>
          <a:p>
            <a:r>
              <a:rPr lang="en-US" dirty="0"/>
              <a:t>Not too different from traditional CPUs in all this </a:t>
            </a:r>
          </a:p>
        </p:txBody>
      </p:sp>
    </p:spTree>
    <p:extLst>
      <p:ext uri="{BB962C8B-B14F-4D97-AF65-F5344CB8AC3E}">
        <p14:creationId xmlns:p14="http://schemas.microsoft.com/office/powerpoint/2010/main" val="170106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83221A-241E-624D-BD6A-50B7F4FD7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04" y="24789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Epilogue: Security Tools For FPGAs </a:t>
            </a:r>
          </a:p>
        </p:txBody>
      </p:sp>
    </p:spTree>
    <p:extLst>
      <p:ext uri="{BB962C8B-B14F-4D97-AF65-F5344CB8AC3E}">
        <p14:creationId xmlns:p14="http://schemas.microsoft.com/office/powerpoint/2010/main" val="100800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81E377-0938-7543-AC0D-6F8C2AF5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is Great on FPGA’s!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99D8CE-F8FA-8145-B8EB-5EADDD5BC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FPGA’s had cool satisfiability solver technology long before the software industry tried it. </a:t>
            </a:r>
          </a:p>
          <a:p>
            <a:r>
              <a:rPr lang="en-US" dirty="0"/>
              <a:t>Hardware design was a proving ground for theorem proving based software assurance. </a:t>
            </a:r>
          </a:p>
          <a:p>
            <a:r>
              <a:rPr lang="en-US" dirty="0"/>
              <a:t>Sadly, most of it is strictly concerned with electrical engineering properties and doesn’t </a:t>
            </a:r>
            <a:r>
              <a:rPr lang="en-US" i="1" dirty="0"/>
              <a:t>automatically</a:t>
            </a:r>
            <a:r>
              <a:rPr lang="en-US" dirty="0"/>
              <a:t> extend to more logical properties of the devices. </a:t>
            </a:r>
          </a:p>
        </p:txBody>
      </p:sp>
    </p:spTree>
    <p:extLst>
      <p:ext uri="{BB962C8B-B14F-4D97-AF65-F5344CB8AC3E}">
        <p14:creationId xmlns:p14="http://schemas.microsoft.com/office/powerpoint/2010/main" val="36576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D5AF6-D3EA-B44C-8367-334FC64E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Timing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AD473D-3B42-D24E-AE62-BEAA9D636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toolsets provide a suite to do this prior to configuring the design. </a:t>
            </a:r>
          </a:p>
          <a:p>
            <a:r>
              <a:rPr lang="en-US" dirty="0"/>
              <a:t>Proves soundness in terms of clock and expected propagation of signals through the design. </a:t>
            </a:r>
          </a:p>
          <a:p>
            <a:r>
              <a:rPr lang="en-US" dirty="0"/>
              <a:t>Without STA the design might include elements that cause it behave non-</a:t>
            </a:r>
            <a:r>
              <a:rPr lang="en-US" dirty="0" err="1"/>
              <a:t>deterministicly</a:t>
            </a:r>
            <a:r>
              <a:rPr lang="en-US" dirty="0"/>
              <a:t>. Deterministic operations may return differing values. </a:t>
            </a:r>
          </a:p>
          <a:p>
            <a:r>
              <a:rPr lang="en-US" dirty="0"/>
              <a:t>Each component in the design induces a delay that must be accounted for. </a:t>
            </a:r>
          </a:p>
        </p:txBody>
      </p:sp>
    </p:spTree>
    <p:extLst>
      <p:ext uri="{BB962C8B-B14F-4D97-AF65-F5344CB8AC3E}">
        <p14:creationId xmlns:p14="http://schemas.microsoft.com/office/powerpoint/2010/main" val="150623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7F0DDB-900A-7145-B970-776671A6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Finding Security Bugs at the Intermediate Level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3502A2-DBBA-5646-A605-609834269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 doesn’t tell you about logical issues in your design. </a:t>
            </a:r>
          </a:p>
          <a:p>
            <a:r>
              <a:rPr lang="en-US" dirty="0"/>
              <a:t>Questions like “can the user write to arbitrary memory?” are not answered by static timing analysis.</a:t>
            </a:r>
          </a:p>
          <a:p>
            <a:r>
              <a:rPr lang="en-US" dirty="0" smtClean="0"/>
              <a:t>Without </a:t>
            </a:r>
            <a:r>
              <a:rPr lang="en-US" dirty="0"/>
              <a:t>your help it cannot harden your crypto against DPA attacks. </a:t>
            </a:r>
          </a:p>
        </p:txBody>
      </p:sp>
    </p:spTree>
    <p:extLst>
      <p:ext uri="{BB962C8B-B14F-4D97-AF65-F5344CB8AC3E}">
        <p14:creationId xmlns:p14="http://schemas.microsoft.com/office/powerpoint/2010/main" val="4760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9A13FC-139E-524F-A5EB-BF5CF3D4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tool from Cornell is awesome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910B01C9-38E1-4644-B34B-02561F984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159" y="1825625"/>
            <a:ext cx="8511682" cy="4351338"/>
          </a:xfrm>
        </p:spPr>
      </p:pic>
    </p:spTree>
    <p:extLst>
      <p:ext uri="{BB962C8B-B14F-4D97-AF65-F5344CB8AC3E}">
        <p14:creationId xmlns:p14="http://schemas.microsoft.com/office/powerpoint/2010/main" val="37426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78EB2A-137B-E24C-8BA5-440B54F4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 Human Would 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961C7D-F573-B945-B160-AD8934B47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Bad state transitions </a:t>
            </a:r>
          </a:p>
          <a:p>
            <a:r>
              <a:rPr lang="en-US" dirty="0"/>
              <a:t>Data flow to unintended areas</a:t>
            </a:r>
          </a:p>
          <a:p>
            <a:r>
              <a:rPr lang="en-US" dirty="0"/>
              <a:t>“Timing Sensitive Information Flow”</a:t>
            </a:r>
          </a:p>
          <a:p>
            <a:r>
              <a:rPr lang="en-US" dirty="0"/>
              <a:t>Do critical functions check on the state of the clock? </a:t>
            </a:r>
          </a:p>
          <a:p>
            <a:r>
              <a:rPr lang="en-US" dirty="0"/>
              <a:t>Race conditions </a:t>
            </a:r>
          </a:p>
          <a:p>
            <a:r>
              <a:rPr lang="en-US" dirty="0"/>
              <a:t>Synchronous vs asynchronous </a:t>
            </a:r>
          </a:p>
          <a:p>
            <a:r>
              <a:rPr lang="en-US" dirty="0" smtClean="0"/>
              <a:t>(logical) Security modes </a:t>
            </a:r>
            <a:endParaRPr lang="en-US" dirty="0"/>
          </a:p>
          <a:p>
            <a:r>
              <a:rPr lang="en-US" dirty="0"/>
              <a:t>Security bit </a:t>
            </a:r>
          </a:p>
          <a:p>
            <a:r>
              <a:rPr lang="en-US" dirty="0"/>
              <a:t>Aliasing   </a:t>
            </a:r>
          </a:p>
          <a:p>
            <a:r>
              <a:rPr lang="en-US" dirty="0"/>
              <a:t>Memory map issues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2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92BC19-A4FF-BC40-B590-C0DD0506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367CB0-7776-F549-9132-3EE1D5F4E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 you liked it</a:t>
            </a:r>
          </a:p>
          <a:p>
            <a:r>
              <a:rPr lang="en-US" dirty="0"/>
              <a:t>I’m @JohnDunlap2 on twitter </a:t>
            </a:r>
          </a:p>
        </p:txBody>
      </p:sp>
    </p:spTree>
    <p:extLst>
      <p:ext uri="{BB962C8B-B14F-4D97-AF65-F5344CB8AC3E}">
        <p14:creationId xmlns:p14="http://schemas.microsoft.com/office/powerpoint/2010/main" val="23429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61BA04-A37C-0346-9349-7C5DD7B10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21" y="24908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54206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81A8BB-A891-3147-9737-F4128F19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258581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Most of the time. There are likely deafening sounds of “well actually” in the audience at the moment. </a:t>
            </a:r>
          </a:p>
        </p:txBody>
      </p:sp>
    </p:spTree>
    <p:extLst>
      <p:ext uri="{BB962C8B-B14F-4D97-AF65-F5344CB8AC3E}">
        <p14:creationId xmlns:p14="http://schemas.microsoft.com/office/powerpoint/2010/main" val="309914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11796</TotalTime>
  <Words>1582</Words>
  <Application>Microsoft Macintosh PowerPoint</Application>
  <PresentationFormat>Widescreen</PresentationFormat>
  <Paragraphs>239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Calibri</vt:lpstr>
      <vt:lpstr>Calibri Light</vt:lpstr>
      <vt:lpstr>Arial</vt:lpstr>
      <vt:lpstr>Office Theme</vt:lpstr>
      <vt:lpstr>FPGA’s: a new attack surface for embedded adversaries. </vt:lpstr>
      <vt:lpstr>About Me</vt:lpstr>
      <vt:lpstr>What’s this talk about? </vt:lpstr>
      <vt:lpstr>Who is the intended audience? </vt:lpstr>
      <vt:lpstr>What are FPGAs? </vt:lpstr>
      <vt:lpstr>Field Programmable </vt:lpstr>
      <vt:lpstr>Gate Array</vt:lpstr>
      <vt:lpstr>In Reality: LUTs (https://electronics.stackexchange.com/questions/169532/what-is-an-lut-in-fpga)</vt:lpstr>
      <vt:lpstr>Most of the time. There are likely deafening sounds of “well actually” in the audience at the moment. </vt:lpstr>
      <vt:lpstr>In reality there are many types of hybrid devices that behave differently. </vt:lpstr>
      <vt:lpstr>FPGA Flavors (This Relevant to Security!) </vt:lpstr>
      <vt:lpstr>FPGA Storage Types</vt:lpstr>
      <vt:lpstr>SRAM</vt:lpstr>
      <vt:lpstr>Static Ram</vt:lpstr>
      <vt:lpstr>EEPROM</vt:lpstr>
      <vt:lpstr>Flash</vt:lpstr>
      <vt:lpstr>Antifuse FPGA</vt:lpstr>
      <vt:lpstr>But even some antifuse FPGA’s have readback</vt:lpstr>
      <vt:lpstr>What are people using FPGA’s for? </vt:lpstr>
      <vt:lpstr>Vehicles without Drivers </vt:lpstr>
      <vt:lpstr>Military Stuff (http://archive.cotsjournalonline.com/articles/view/102372)</vt:lpstr>
      <vt:lpstr>Routers (http://linuxgizmos.com/openwrt-router-sbc-mixes-cortex-a5-and-fpga/)</vt:lpstr>
      <vt:lpstr>Servers</vt:lpstr>
      <vt:lpstr>Of Course</vt:lpstr>
      <vt:lpstr>General Threat Model </vt:lpstr>
      <vt:lpstr>Hardware is Hard – the intermediate level is even harder </vt:lpstr>
      <vt:lpstr>Hardware Definition Language </vt:lpstr>
      <vt:lpstr>HDL Language – Verilog CPU (https://github.com/ejrh/cpu/blob/master/testbench/alu_tb.v)</vt:lpstr>
      <vt:lpstr>Counting Clock Cycles (https://www.edaboard.com/showthread.php?45866-How-to-write-code-in-Verilog-for-skipping-two-clock-cycles-at-a-time)</vt:lpstr>
      <vt:lpstr>The Synthesis Pipeline(http://web.cs.ucla.edu/~miodrag/papers/Majzoobi_2011.pdf)</vt:lpstr>
      <vt:lpstr>Insider Threats May Be an Issue</vt:lpstr>
      <vt:lpstr>Physically Uncloneable Functions</vt:lpstr>
      <vt:lpstr>Physically Unclonable Functions</vt:lpstr>
      <vt:lpstr>More</vt:lpstr>
      <vt:lpstr>How would you implement that? </vt:lpstr>
      <vt:lpstr>These can be defeated by machine learning</vt:lpstr>
      <vt:lpstr>This thesis shows you how  (https://github.com/maoswald/cs_masters_thesis)</vt:lpstr>
      <vt:lpstr>https://zzyue.github.io/PUF/ - Great Further Reading List!</vt:lpstr>
      <vt:lpstr>Christoph Boehm is the man when it comes to this topic </vt:lpstr>
      <vt:lpstr>Threat 1: Disclosure of IP </vt:lpstr>
      <vt:lpstr>Methods for Disclosing FPGA IP</vt:lpstr>
      <vt:lpstr>Bitstream Cloning Attacks</vt:lpstr>
      <vt:lpstr>The Easy Way</vt:lpstr>
      <vt:lpstr>Bitstream Formats</vt:lpstr>
      <vt:lpstr>Majzoobi puts it well</vt:lpstr>
      <vt:lpstr>Bitstream Encryption</vt:lpstr>
      <vt:lpstr>Some FPGA’s use CBC…</vt:lpstr>
      <vt:lpstr>Bistream Encryption</vt:lpstr>
      <vt:lpstr>Implementing True Random Numbers In FPGA’s</vt:lpstr>
      <vt:lpstr>FPGA Entropy Sources </vt:lpstr>
      <vt:lpstr>Metastability? </vt:lpstr>
      <vt:lpstr>Anti-Tamper Gotchas  </vt:lpstr>
      <vt:lpstr>Microsemi Smart Fusion – Distributed Storage</vt:lpstr>
      <vt:lpstr>Microsemi FUSELock (https://www.microsemi.com/document-portal/doc_view/129847-ac168-implementation-of-security-in-actel-antifuse-fpgas-app-note)</vt:lpstr>
      <vt:lpstr>Microsemi Flashlock (https://www.microsemi.com/document-portal/doc_view/129931-ac185-implementation-of-security-in-microsemi-proasic-and-proasicplus-flash-based-fpgas-application-note)</vt:lpstr>
      <vt:lpstr>Are the keys secure?</vt:lpstr>
      <vt:lpstr>Xilinx Features</vt:lpstr>
      <vt:lpstr>Xilinx - Antireadback</vt:lpstr>
      <vt:lpstr>ICAP (https://ieeexplore.ieee.org/stamp/stamp.jsp?arnumber=6849432)</vt:lpstr>
      <vt:lpstr>ICAP</vt:lpstr>
      <vt:lpstr>Threat 2: Damage to Critical Systems </vt:lpstr>
      <vt:lpstr>Existing Research on this topic:  http://www.cis.upenn.edu/~jms/papers/fpgavirus.pdf</vt:lpstr>
      <vt:lpstr>They called it MELT!</vt:lpstr>
      <vt:lpstr>What should you look for in your own systems</vt:lpstr>
      <vt:lpstr>Threat 3: Attacks Against Hardware of the FPGA itself </vt:lpstr>
      <vt:lpstr>Threat 3A: Attacks against the FPGA which place it in an unexpected environment</vt:lpstr>
      <vt:lpstr>Solutions</vt:lpstr>
      <vt:lpstr>Xilinx – Isolation Design Flow</vt:lpstr>
      <vt:lpstr>IDF Visualized (Trimberger/Moore https://ieeexplore.ieee.org/stamp/stamp.jsp?arnumber=6849432)</vt:lpstr>
      <vt:lpstr>“Single Events Upset” </vt:lpstr>
      <vt:lpstr>No Really. Space. </vt:lpstr>
      <vt:lpstr>High Level Ideas for Radiation Proofing Your FPGA (https://radhome.gsfc.nasa.gov/radhome/papers/seesym06_berg.pdf)</vt:lpstr>
      <vt:lpstr>A Guy At BAE Systems Doing Radiation Hardening Testing </vt:lpstr>
      <vt:lpstr>Threat 4: Shared IP based issues </vt:lpstr>
      <vt:lpstr>What are IP Blocks?</vt:lpstr>
      <vt:lpstr>The Intel/Altera IP Blocks Menu </vt:lpstr>
      <vt:lpstr>Threat 5: Cryptographic Attacks</vt:lpstr>
      <vt:lpstr>DPA Attacks </vt:lpstr>
      <vt:lpstr>Timing Analysis</vt:lpstr>
      <vt:lpstr>Fault Injection</vt:lpstr>
      <vt:lpstr>Epilogue: Security Tools For FPGAs </vt:lpstr>
      <vt:lpstr>Static Analysis is Great on FPGA’s! </vt:lpstr>
      <vt:lpstr>Static Timing Analysis </vt:lpstr>
      <vt:lpstr>Issues Finding Security Bugs at the Intermediate Level </vt:lpstr>
      <vt:lpstr>This tool from Cornell is awesome</vt:lpstr>
      <vt:lpstr>Issues a Human Would Find</vt:lpstr>
      <vt:lpstr>That’s It! </vt:lpstr>
      <vt:lpstr>Thanks!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FPGA’s: a new attack surface for embedded adversaries. </dc:title>
  <dc:creator>John Dunlap</dc:creator>
  <cp:lastModifiedBy>Microsoft Office User</cp:lastModifiedBy>
  <cp:revision>196</cp:revision>
  <dcterms:created xsi:type="dcterms:W3CDTF">2018-07-30T00:31:36Z</dcterms:created>
  <dcterms:modified xsi:type="dcterms:W3CDTF">2018-08-11T16:33:43Z</dcterms:modified>
</cp:coreProperties>
</file>